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897" r:id="rId2"/>
  </p:sldMasterIdLst>
  <p:notesMasterIdLst>
    <p:notesMasterId r:id="rId17"/>
  </p:notesMasterIdLst>
  <p:sldIdLst>
    <p:sldId id="262" r:id="rId3"/>
    <p:sldId id="276" r:id="rId4"/>
    <p:sldId id="256" r:id="rId5"/>
    <p:sldId id="264" r:id="rId6"/>
    <p:sldId id="266" r:id="rId7"/>
    <p:sldId id="269" r:id="rId8"/>
    <p:sldId id="257" r:id="rId9"/>
    <p:sldId id="277" r:id="rId10"/>
    <p:sldId id="268" r:id="rId11"/>
    <p:sldId id="267" r:id="rId12"/>
    <p:sldId id="261" r:id="rId13"/>
    <p:sldId id="259" r:id="rId14"/>
    <p:sldId id="258"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71" autoAdjust="0"/>
  </p:normalViewPr>
  <p:slideViewPr>
    <p:cSldViewPr>
      <p:cViewPr varScale="1">
        <p:scale>
          <a:sx n="63" d="100"/>
          <a:sy n="63" d="100"/>
        </p:scale>
        <p:origin x="136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F162F-E975-43F6-8CB3-117C8B629CB2}" type="datetimeFigureOut">
              <a:rPr lang="es-ES_tradnl" smtClean="0"/>
              <a:pPr/>
              <a:t>22/10/2019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B046A-5625-46D1-A43D-DD6F68521947}" type="slidenum">
              <a:rPr lang="en-US" smtClean="0"/>
              <a:pPr/>
              <a:t>‹#›</a:t>
            </a:fld>
            <a:endParaRPr lang="en-US"/>
          </a:p>
        </p:txBody>
      </p:sp>
    </p:spTree>
    <p:extLst>
      <p:ext uri="{BB962C8B-B14F-4D97-AF65-F5344CB8AC3E}">
        <p14:creationId xmlns:p14="http://schemas.microsoft.com/office/powerpoint/2010/main" val="364460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B046A-5625-46D1-A43D-DD6F68521947}" type="slidenum">
              <a:rPr lang="en-US" smtClean="0"/>
              <a:pPr/>
              <a:t>4</a:t>
            </a:fld>
            <a:endParaRPr lang="en-US"/>
          </a:p>
        </p:txBody>
      </p:sp>
    </p:spTree>
    <p:extLst>
      <p:ext uri="{BB962C8B-B14F-4D97-AF65-F5344CB8AC3E}">
        <p14:creationId xmlns:p14="http://schemas.microsoft.com/office/powerpoint/2010/main" val="369314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046A-5625-46D1-A43D-DD6F68521947}" type="slidenum">
              <a:rPr lang="en-US" smtClean="0"/>
              <a:pPr/>
              <a:t>11</a:t>
            </a:fld>
            <a:endParaRPr lang="en-US"/>
          </a:p>
        </p:txBody>
      </p:sp>
    </p:spTree>
    <p:extLst>
      <p:ext uri="{BB962C8B-B14F-4D97-AF65-F5344CB8AC3E}">
        <p14:creationId xmlns:p14="http://schemas.microsoft.com/office/powerpoint/2010/main" val="280635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304760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354377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160215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36521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395440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3576200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164115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4158564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355878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17" name="Footer Placeholder 16"/>
          <p:cNvSpPr>
            <a:spLocks noGrp="1"/>
          </p:cNvSpPr>
          <p:nvPr>
            <p:ph type="ftr" sz="quarter" idx="11"/>
          </p:nvPr>
        </p:nvSpPr>
        <p:spPr/>
        <p:txBody>
          <a:bodyPr/>
          <a:lstStyle/>
          <a:p>
            <a:endParaRPr lang="es-ES_tradnl"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DEC35D9-6225-4B50-B183-0558831974C8}" type="slidenum">
              <a:rPr lang="es-ES_tradnl" smtClean="0"/>
              <a:pPr/>
              <a:t>‹#›</a:t>
            </a:fld>
            <a:endParaRPr lang="es-ES_tradnl"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22063141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4DEC35D9-6225-4B50-B183-0558831974C8}" type="slidenum">
              <a:rPr lang="es-ES_tradnl" smtClean="0"/>
              <a:pPr/>
              <a:t>‹#›</a:t>
            </a:fld>
            <a:endParaRPr lang="es-ES_tradnl"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626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1871384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5" name="Footer Placeholder 4"/>
          <p:cNvSpPr>
            <a:spLocks noGrp="1"/>
          </p:cNvSpPr>
          <p:nvPr>
            <p:ph type="ftr" sz="quarter" idx="11"/>
          </p:nvPr>
        </p:nvSpPr>
        <p:spPr>
          <a:xfrm>
            <a:off x="800100" y="6172200"/>
            <a:ext cx="4000500" cy="457200"/>
          </a:xfrm>
        </p:spPr>
        <p:txBody>
          <a:bodyPr/>
          <a:lstStyle/>
          <a:p>
            <a:endParaRPr lang="es-ES_tradnl"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DEC35D9-6225-4B50-B183-0558831974C8}" type="slidenum">
              <a:rPr lang="es-ES_tradnl" smtClean="0"/>
              <a:pPr/>
              <a:t>‹#›</a:t>
            </a:fld>
            <a:endParaRPr lang="es-ES_tradnl" dirty="0"/>
          </a:p>
        </p:txBody>
      </p:sp>
    </p:spTree>
    <p:extLst>
      <p:ext uri="{BB962C8B-B14F-4D97-AF65-F5344CB8AC3E}">
        <p14:creationId xmlns:p14="http://schemas.microsoft.com/office/powerpoint/2010/main" val="176735102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4DEC35D9-6225-4B50-B183-0558831974C8}" type="slidenum">
              <a:rPr lang="es-ES_tradnl" smtClean="0"/>
              <a:pPr/>
              <a:t>‹#›</a:t>
            </a:fld>
            <a:endParaRPr lang="es-ES_tradnl"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30076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p:txBody>
          <a:bodyPr/>
          <a:lstStyle/>
          <a:p>
            <a:fld id="{4DEC35D9-6225-4B50-B183-0558831974C8}" type="slidenum">
              <a:rPr lang="es-ES_tradnl" smtClean="0"/>
              <a:pPr/>
              <a:t>‹#›</a:t>
            </a:fld>
            <a:endParaRPr lang="es-ES_tradnl"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32714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4DEC35D9-6225-4B50-B183-0558831974C8}" type="slidenum">
              <a:rPr lang="es-ES_tradnl" smtClean="0"/>
              <a:pPr/>
              <a:t>‹#›</a:t>
            </a:fld>
            <a:endParaRPr lang="es-ES_tradnl" dirty="0"/>
          </a:p>
        </p:txBody>
      </p:sp>
    </p:spTree>
    <p:extLst>
      <p:ext uri="{BB962C8B-B14F-4D97-AF65-F5344CB8AC3E}">
        <p14:creationId xmlns:p14="http://schemas.microsoft.com/office/powerpoint/2010/main" val="940752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3" name="Footer Placeholder 2"/>
          <p:cNvSpPr>
            <a:spLocks noGrp="1"/>
          </p:cNvSpPr>
          <p:nvPr>
            <p:ph type="ftr" sz="quarter" idx="11"/>
          </p:nvPr>
        </p:nvSpPr>
        <p:spPr/>
        <p:txBody>
          <a:bodyPr/>
          <a:lstStyle/>
          <a:p>
            <a:endParaRPr lang="es-ES_tradnl" dirty="0"/>
          </a:p>
        </p:txBody>
      </p:sp>
      <p:sp>
        <p:nvSpPr>
          <p:cNvPr id="4" name="Slide Number Placeholder 3"/>
          <p:cNvSpPr>
            <a:spLocks noGrp="1"/>
          </p:cNvSpPr>
          <p:nvPr>
            <p:ph type="sldNum" sz="quarter" idx="12"/>
          </p:nvPr>
        </p:nvSpPr>
        <p:spPr/>
        <p:txBody>
          <a:bodyPr/>
          <a:lstStyle/>
          <a:p>
            <a:fld id="{4DEC35D9-6225-4B50-B183-0558831974C8}" type="slidenum">
              <a:rPr lang="es-ES_tradnl" smtClean="0"/>
              <a:pPr/>
              <a:t>‹#›</a:t>
            </a:fld>
            <a:endParaRPr lang="es-ES_tradnl" dirty="0"/>
          </a:p>
        </p:txBody>
      </p:sp>
    </p:spTree>
    <p:extLst>
      <p:ext uri="{BB962C8B-B14F-4D97-AF65-F5344CB8AC3E}">
        <p14:creationId xmlns:p14="http://schemas.microsoft.com/office/powerpoint/2010/main" val="3768199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p:txBody>
          <a:bodyPr/>
          <a:lstStyle/>
          <a:p>
            <a:fld id="{4DEC35D9-6225-4B50-B183-0558831974C8}" type="slidenum">
              <a:rPr lang="es-ES_tradnl" smtClean="0"/>
              <a:pPr/>
              <a:t>‹#›</a:t>
            </a:fld>
            <a:endParaRPr lang="es-ES_tradnl"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71946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6" name="Footer Placeholder 5"/>
          <p:cNvSpPr>
            <a:spLocks noGrp="1"/>
          </p:cNvSpPr>
          <p:nvPr>
            <p:ph type="ftr" sz="quarter" idx="11"/>
          </p:nvPr>
        </p:nvSpPr>
        <p:spPr>
          <a:xfrm>
            <a:off x="914400" y="6172200"/>
            <a:ext cx="3886200" cy="457200"/>
          </a:xfrm>
        </p:spPr>
        <p:txBody>
          <a:bodyPr/>
          <a:lstStyle/>
          <a:p>
            <a:endParaRPr lang="es-ES_tradnl" dirty="0"/>
          </a:p>
        </p:txBody>
      </p:sp>
      <p:sp>
        <p:nvSpPr>
          <p:cNvPr id="7" name="Slide Number Placeholder 6"/>
          <p:cNvSpPr>
            <a:spLocks noGrp="1"/>
          </p:cNvSpPr>
          <p:nvPr>
            <p:ph type="sldNum" sz="quarter" idx="12"/>
          </p:nvPr>
        </p:nvSpPr>
        <p:spPr>
          <a:xfrm>
            <a:off x="146304" y="6208776"/>
            <a:ext cx="457200" cy="457200"/>
          </a:xfrm>
        </p:spPr>
        <p:txBody>
          <a:bodyPr/>
          <a:lstStyle/>
          <a:p>
            <a:fld id="{4DEC35D9-6225-4B50-B183-0558831974C8}" type="slidenum">
              <a:rPr lang="es-ES_tradnl" smtClean="0"/>
              <a:pPr/>
              <a:t>‹#›</a:t>
            </a:fld>
            <a:endParaRPr lang="es-ES_tradnl"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464603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4DEC35D9-6225-4B50-B183-0558831974C8}" type="slidenum">
              <a:rPr lang="es-ES_tradnl" smtClean="0"/>
              <a:pPr/>
              <a:t>‹#›</a:t>
            </a:fld>
            <a:endParaRPr lang="es-ES_tradnl" dirty="0"/>
          </a:p>
        </p:txBody>
      </p:sp>
    </p:spTree>
    <p:extLst>
      <p:ext uri="{BB962C8B-B14F-4D97-AF65-F5344CB8AC3E}">
        <p14:creationId xmlns:p14="http://schemas.microsoft.com/office/powerpoint/2010/main" val="1300020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BD8955-C15C-4587-B9A0-D83A6B013565}" type="datetimeFigureOut">
              <a:rPr lang="es-ES_tradnl" smtClean="0"/>
              <a:pPr/>
              <a:t>22/10/2019</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p:txBody>
          <a:bodyPr/>
          <a:lstStyle/>
          <a:p>
            <a:fld id="{4DEC35D9-6225-4B50-B183-0558831974C8}" type="slidenum">
              <a:rPr lang="es-ES_tradnl" smtClean="0"/>
              <a:pPr/>
              <a:t>‹#›</a:t>
            </a:fld>
            <a:endParaRPr lang="es-ES_tradnl" dirty="0"/>
          </a:p>
        </p:txBody>
      </p:sp>
    </p:spTree>
    <p:extLst>
      <p:ext uri="{BB962C8B-B14F-4D97-AF65-F5344CB8AC3E}">
        <p14:creationId xmlns:p14="http://schemas.microsoft.com/office/powerpoint/2010/main" val="2583884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s-ES"/>
          </a:p>
        </p:txBody>
      </p:sp>
      <p:sp>
        <p:nvSpPr>
          <p:cNvPr id="3" name="SmartArt Placeholder 2"/>
          <p:cNvSpPr>
            <a:spLocks noGrp="1"/>
          </p:cNvSpPr>
          <p:nvPr>
            <p:ph type="dgm" idx="1"/>
          </p:nvPr>
        </p:nvSpPr>
        <p:spPr>
          <a:xfrm>
            <a:off x="685800" y="1981200"/>
            <a:ext cx="7772400" cy="4114800"/>
          </a:xfrm>
        </p:spPr>
        <p:txBody>
          <a:bodyPr/>
          <a:lstStyle/>
          <a:p>
            <a:pPr lvl="0"/>
            <a:endParaRPr lang="es-ES"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EEC4172-9624-4070-B88B-75AD948A8D20}" type="slidenum">
              <a:rPr lang="es-ES_tradnl"/>
              <a:pPr>
                <a:defRPr/>
              </a:pPr>
              <a:t>‹#›</a:t>
            </a:fld>
            <a:endParaRPr lang="es-ES_tradnl"/>
          </a:p>
        </p:txBody>
      </p:sp>
    </p:spTree>
    <p:extLst>
      <p:ext uri="{BB962C8B-B14F-4D97-AF65-F5344CB8AC3E}">
        <p14:creationId xmlns:p14="http://schemas.microsoft.com/office/powerpoint/2010/main" val="46084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320523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6272186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35162794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18784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251747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10429746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2971B2-F462-4993-AA56-31843F000533}"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1E1BD-7F68-419F-BF3A-72C40BFCF671}" type="slidenum">
              <a:rPr lang="en-US" smtClean="0"/>
              <a:pPr/>
              <a:t>‹#›</a:t>
            </a:fld>
            <a:endParaRPr lang="en-US"/>
          </a:p>
        </p:txBody>
      </p:sp>
    </p:spTree>
    <p:extLst>
      <p:ext uri="{BB962C8B-B14F-4D97-AF65-F5344CB8AC3E}">
        <p14:creationId xmlns:p14="http://schemas.microsoft.com/office/powerpoint/2010/main" val="326492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2971B2-F462-4993-AA56-31843F000533}" type="datetimeFigureOut">
              <a:rPr lang="en-US" smtClean="0"/>
              <a:pPr/>
              <a:t>10/22/2019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801E1BD-7F68-419F-BF3A-72C40BFCF671}" type="slidenum">
              <a:rPr lang="en-US" smtClean="0"/>
              <a:pPr/>
              <a:t>‹#›</a:t>
            </a:fld>
            <a:endParaRPr lang="en-US"/>
          </a:p>
        </p:txBody>
      </p:sp>
    </p:spTree>
    <p:extLst>
      <p:ext uri="{BB962C8B-B14F-4D97-AF65-F5344CB8AC3E}">
        <p14:creationId xmlns:p14="http://schemas.microsoft.com/office/powerpoint/2010/main" val="1603946991"/>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6BD8955-C15C-4587-B9A0-D83A6B013565}" type="datetimeFigureOut">
              <a:rPr lang="es-ES_tradnl" smtClean="0"/>
              <a:pPr/>
              <a:t>22/10/2019</a:t>
            </a:fld>
            <a:endParaRPr lang="es-ES_tradnl"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_tradnl"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DEC35D9-6225-4B50-B183-0558831974C8}" type="slidenum">
              <a:rPr lang="es-ES_tradnl" smtClean="0"/>
              <a:pPr/>
              <a:t>‹#›</a:t>
            </a:fld>
            <a:endParaRPr lang="es-ES_tradnl" dirty="0"/>
          </a:p>
        </p:txBody>
      </p:sp>
    </p:spTree>
    <p:extLst>
      <p:ext uri="{BB962C8B-B14F-4D97-AF65-F5344CB8AC3E}">
        <p14:creationId xmlns:p14="http://schemas.microsoft.com/office/powerpoint/2010/main" val="5247369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68379">
            <a:off x="256558" y="645779"/>
            <a:ext cx="7125113" cy="924475"/>
          </a:xfrm>
        </p:spPr>
        <p:txBody>
          <a:bodyPr>
            <a:normAutofit fontScale="90000"/>
          </a:bodyPr>
          <a:lstStyle/>
          <a:p>
            <a:pPr algn="ctr"/>
            <a:r>
              <a:rPr lang="en-US" dirty="0">
                <a:solidFill>
                  <a:schemeClr val="tx1"/>
                </a:solidFill>
              </a:rPr>
              <a:t>“Hombres </a:t>
            </a:r>
            <a:r>
              <a:rPr lang="en-US" dirty="0" err="1">
                <a:solidFill>
                  <a:schemeClr val="tx1"/>
                </a:solidFill>
              </a:rPr>
              <a:t>necios</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acusáis</a:t>
            </a:r>
            <a:r>
              <a:rPr lang="en-US" dirty="0">
                <a:solidFill>
                  <a:schemeClr val="tx1"/>
                </a:solidFill>
              </a:rPr>
              <a:t>”</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57800" y="1940541"/>
            <a:ext cx="3272229" cy="4195762"/>
          </a:xfrm>
        </p:spPr>
      </p:pic>
      <p:sp>
        <p:nvSpPr>
          <p:cNvPr id="5" name="TextBox 4"/>
          <p:cNvSpPr txBox="1"/>
          <p:nvPr/>
        </p:nvSpPr>
        <p:spPr>
          <a:xfrm rot="20898766">
            <a:off x="647026" y="2607046"/>
            <a:ext cx="4191000" cy="1200329"/>
          </a:xfrm>
          <a:prstGeom prst="rect">
            <a:avLst/>
          </a:prstGeom>
          <a:noFill/>
        </p:spPr>
        <p:txBody>
          <a:bodyPr wrap="square" rtlCol="0">
            <a:spAutoFit/>
          </a:bodyPr>
          <a:lstStyle/>
          <a:p>
            <a:r>
              <a:rPr lang="en-US" sz="3600" dirty="0" err="1">
                <a:solidFill>
                  <a:schemeClr val="bg1"/>
                </a:solidFill>
              </a:rPr>
              <a:t>Sor</a:t>
            </a:r>
            <a:r>
              <a:rPr lang="en-US" sz="3600" dirty="0">
                <a:solidFill>
                  <a:schemeClr val="bg1"/>
                </a:solidFill>
              </a:rPr>
              <a:t> Juana Inés de la Cruz</a:t>
            </a:r>
          </a:p>
        </p:txBody>
      </p:sp>
    </p:spTree>
    <p:extLst>
      <p:ext uri="{BB962C8B-B14F-4D97-AF65-F5344CB8AC3E}">
        <p14:creationId xmlns:p14="http://schemas.microsoft.com/office/powerpoint/2010/main" val="26722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Resumen</a:t>
            </a:r>
            <a:r>
              <a:rPr lang="en-US" dirty="0"/>
              <a:t> del </a:t>
            </a:r>
            <a:r>
              <a:rPr lang="en-US" dirty="0" err="1"/>
              <a:t>poema</a:t>
            </a:r>
            <a:endParaRPr lang="en-US" dirty="0"/>
          </a:p>
        </p:txBody>
      </p:sp>
      <p:sp>
        <p:nvSpPr>
          <p:cNvPr id="3" name="TextBox 2"/>
          <p:cNvSpPr txBox="1"/>
          <p:nvPr/>
        </p:nvSpPr>
        <p:spPr>
          <a:xfrm>
            <a:off x="228600" y="1828800"/>
            <a:ext cx="8763000" cy="2862322"/>
          </a:xfrm>
          <a:prstGeom prst="rect">
            <a:avLst/>
          </a:prstGeom>
          <a:noFill/>
        </p:spPr>
        <p:txBody>
          <a:bodyPr wrap="square" rtlCol="0">
            <a:spAutoFit/>
          </a:bodyPr>
          <a:lstStyle/>
          <a:p>
            <a:pPr marL="285750" indent="-285750">
              <a:buFont typeface="Wingdings" pitchFamily="2" charset="2"/>
              <a:buChar char="Ø"/>
            </a:pPr>
            <a:r>
              <a:rPr lang="es-ES_tradnl" sz="2000" dirty="0">
                <a:solidFill>
                  <a:schemeClr val="bg1"/>
                </a:solidFill>
              </a:rPr>
              <a:t>El poema cuenta como la voz poética responde al ataque de la sociedad mexicana de esa época. Se queja de la falta de comprensión de los hombres hacia las mujeres. Hace un reclamo hacia los hombres en como ellos quieren que sean o cuando aceden a sus pasiones y las critican cuando ellos, los hombres son, en parte, los propios culpables, o en algunos casos, hacen que ellas sean de esa forma. Las tratan mal cuando ellas los tratan bien y las tratan bien cuando ellas las tratan mal.</a:t>
            </a:r>
          </a:p>
        </p:txBody>
      </p:sp>
    </p:spTree>
    <p:extLst>
      <p:ext uri="{BB962C8B-B14F-4D97-AF65-F5344CB8AC3E}">
        <p14:creationId xmlns:p14="http://schemas.microsoft.com/office/powerpoint/2010/main" val="79879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43" y="304800"/>
            <a:ext cx="7125113" cy="772075"/>
          </a:xfrm>
        </p:spPr>
        <p:txBody>
          <a:bodyPr>
            <a:normAutofit fontScale="90000"/>
          </a:bodyPr>
          <a:lstStyle/>
          <a:p>
            <a:pPr algn="ctr"/>
            <a:r>
              <a:rPr lang="en-US" sz="5400" dirty="0">
                <a:solidFill>
                  <a:schemeClr val="tx1"/>
                </a:solidFill>
              </a:rPr>
              <a:t>“El </a:t>
            </a:r>
            <a:r>
              <a:rPr lang="en-US" sz="5400" dirty="0" err="1">
                <a:solidFill>
                  <a:schemeClr val="tx1"/>
                </a:solidFill>
              </a:rPr>
              <a:t>Barroco</a:t>
            </a:r>
            <a:r>
              <a:rPr lang="en-US" sz="5400" dirty="0">
                <a:solidFill>
                  <a:schemeClr val="tx1"/>
                </a:solidFill>
              </a:rPr>
              <a:t>”</a:t>
            </a:r>
          </a:p>
        </p:txBody>
      </p:sp>
      <p:sp>
        <p:nvSpPr>
          <p:cNvPr id="4" name="TextBox 3"/>
          <p:cNvSpPr txBox="1"/>
          <p:nvPr/>
        </p:nvSpPr>
        <p:spPr>
          <a:xfrm>
            <a:off x="304800" y="1981200"/>
            <a:ext cx="8610600" cy="2554545"/>
          </a:xfrm>
          <a:prstGeom prst="rect">
            <a:avLst/>
          </a:prstGeom>
          <a:noFill/>
        </p:spPr>
        <p:txBody>
          <a:bodyPr wrap="square" rtlCol="0">
            <a:spAutoFit/>
          </a:bodyPr>
          <a:lstStyle/>
          <a:p>
            <a:pPr marL="342900" indent="-342900">
              <a:buFont typeface="Verdana" pitchFamily="34" charset="0"/>
              <a:buChar char="◊"/>
            </a:pPr>
            <a:r>
              <a:rPr lang="es-ES_tradnl" sz="2000" dirty="0">
                <a:solidFill>
                  <a:schemeClr val="bg1"/>
                </a:solidFill>
              </a:rPr>
              <a:t>Movimiento cultural que responde a la decadencia política, económica y social que se apodero de España en el siglo XVII.</a:t>
            </a:r>
          </a:p>
          <a:p>
            <a:pPr marL="342900" indent="-342900">
              <a:buFont typeface="Verdana" pitchFamily="34" charset="0"/>
              <a:buChar char="◊"/>
            </a:pPr>
            <a:r>
              <a:rPr lang="es-ES_tradnl" sz="2000" dirty="0">
                <a:solidFill>
                  <a:schemeClr val="bg1"/>
                </a:solidFill>
              </a:rPr>
              <a:t>La cultura barroca mezcla y retuercen elementos renacentistas.</a:t>
            </a:r>
          </a:p>
          <a:p>
            <a:pPr marL="342900" indent="-342900">
              <a:buFont typeface="Verdana" pitchFamily="34" charset="0"/>
              <a:buChar char="◊"/>
            </a:pPr>
            <a:r>
              <a:rPr lang="es-ES_tradnl" sz="2000" dirty="0">
                <a:solidFill>
                  <a:schemeClr val="bg1"/>
                </a:solidFill>
              </a:rPr>
              <a:t>Es llamado ‘‘El pesimismo de la época’’</a:t>
            </a:r>
          </a:p>
          <a:p>
            <a:pPr marL="342900" indent="-342900">
              <a:buFont typeface="Verdana" pitchFamily="34" charset="0"/>
              <a:buChar char="◊"/>
            </a:pPr>
            <a:r>
              <a:rPr lang="es-ES_tradnl" sz="2000" dirty="0">
                <a:solidFill>
                  <a:schemeClr val="bg1"/>
                </a:solidFill>
              </a:rPr>
              <a:t>Es una época de crisis en la que, sin embargo, en la cual el arte, especialmente la literatura, vive un momento de esplendor. </a:t>
            </a:r>
          </a:p>
        </p:txBody>
      </p:sp>
    </p:spTree>
    <p:extLst>
      <p:ext uri="{BB962C8B-B14F-4D97-AF65-F5344CB8AC3E}">
        <p14:creationId xmlns:p14="http://schemas.microsoft.com/office/powerpoint/2010/main" val="11458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err="1">
                <a:solidFill>
                  <a:schemeClr val="bg1"/>
                </a:solidFill>
              </a:rPr>
              <a:t>Tema</a:t>
            </a:r>
            <a:endParaRPr lang="en-US" sz="4800" dirty="0">
              <a:solidFill>
                <a:schemeClr val="bg1"/>
              </a:solidFill>
            </a:endParaRPr>
          </a:p>
        </p:txBody>
      </p:sp>
      <p:sp>
        <p:nvSpPr>
          <p:cNvPr id="4" name="TextBox 3"/>
          <p:cNvSpPr txBox="1"/>
          <p:nvPr/>
        </p:nvSpPr>
        <p:spPr>
          <a:xfrm>
            <a:off x="685800" y="2285999"/>
            <a:ext cx="8077200" cy="646331"/>
          </a:xfrm>
          <a:prstGeom prst="rect">
            <a:avLst/>
          </a:prstGeom>
          <a:noFill/>
        </p:spPr>
        <p:txBody>
          <a:bodyPr wrap="square" rtlCol="0">
            <a:spAutoFit/>
          </a:bodyPr>
          <a:lstStyle/>
          <a:p>
            <a:pPr marL="285750" indent="-285750">
              <a:buFont typeface="Arial" pitchFamily="34" charset="0"/>
              <a:buChar char="•"/>
            </a:pPr>
            <a:r>
              <a:rPr lang="es-ES_tradnl" dirty="0"/>
              <a:t>Defiende a la mujer del siglo XVII y critica el machismo.</a:t>
            </a:r>
          </a:p>
          <a:p>
            <a:pPr marL="285750" indent="-285750">
              <a:buFont typeface="Arial" pitchFamily="34" charset="0"/>
              <a:buChar char="•"/>
            </a:pPr>
            <a:r>
              <a:rPr lang="es-ES_tradnl" dirty="0"/>
              <a:t>Diferencias entre los roles sociales de los hombres y las mujeres.</a:t>
            </a:r>
          </a:p>
        </p:txBody>
      </p:sp>
      <p:sp>
        <p:nvSpPr>
          <p:cNvPr id="5" name="TextBox 4"/>
          <p:cNvSpPr txBox="1"/>
          <p:nvPr/>
        </p:nvSpPr>
        <p:spPr>
          <a:xfrm>
            <a:off x="2895600" y="3657600"/>
            <a:ext cx="3657600" cy="1477328"/>
          </a:xfrm>
          <a:prstGeom prst="rect">
            <a:avLst/>
          </a:prstGeom>
          <a:noFill/>
        </p:spPr>
        <p:txBody>
          <a:bodyPr wrap="square" rtlCol="0">
            <a:spAutoFit/>
          </a:bodyPr>
          <a:lstStyle/>
          <a:p>
            <a:pPr algn="ctr"/>
            <a:r>
              <a:rPr lang="es-ES_tradnl" dirty="0">
                <a:solidFill>
                  <a:schemeClr val="bg1"/>
                </a:solidFill>
              </a:rPr>
              <a:t>EL FEMINISMO</a:t>
            </a:r>
          </a:p>
          <a:p>
            <a:pPr algn="ctr"/>
            <a:r>
              <a:rPr lang="es-ES_tradnl" dirty="0">
                <a:solidFill>
                  <a:schemeClr val="bg1"/>
                </a:solidFill>
              </a:rPr>
              <a:t>EL MACHISMO</a:t>
            </a:r>
          </a:p>
          <a:p>
            <a:pPr algn="ctr"/>
            <a:r>
              <a:rPr lang="es-ES_tradnl" dirty="0">
                <a:solidFill>
                  <a:schemeClr val="bg1"/>
                </a:solidFill>
              </a:rPr>
              <a:t>CRÍTICA  A  LA  SOCIEDAD</a:t>
            </a:r>
          </a:p>
          <a:p>
            <a:pPr algn="ctr"/>
            <a:r>
              <a:rPr lang="es-ES_tradnl" dirty="0">
                <a:solidFill>
                  <a:schemeClr val="bg1"/>
                </a:solidFill>
              </a:rPr>
              <a:t>DESIGUALDAD</a:t>
            </a:r>
          </a:p>
          <a:p>
            <a:pPr algn="ctr"/>
            <a:r>
              <a:rPr lang="es-ES_tradnl" dirty="0">
                <a:solidFill>
                  <a:schemeClr val="bg1"/>
                </a:solidFill>
              </a:rPr>
              <a:t>INJUSTICIA</a:t>
            </a:r>
          </a:p>
        </p:txBody>
      </p:sp>
    </p:spTree>
    <p:extLst>
      <p:ext uri="{BB962C8B-B14F-4D97-AF65-F5344CB8AC3E}">
        <p14:creationId xmlns:p14="http://schemas.microsoft.com/office/powerpoint/2010/main" val="81716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343" y="609600"/>
            <a:ext cx="7125113" cy="924475"/>
          </a:xfrm>
        </p:spPr>
        <p:txBody>
          <a:bodyPr/>
          <a:lstStyle/>
          <a:p>
            <a:pPr algn="ctr"/>
            <a:r>
              <a:rPr lang="en-US" sz="4400" dirty="0" err="1">
                <a:solidFill>
                  <a:schemeClr val="tx1"/>
                </a:solidFill>
              </a:rPr>
              <a:t>Tono</a:t>
            </a:r>
            <a:endParaRPr lang="en-US" sz="4400" dirty="0">
              <a:solidFill>
                <a:schemeClr val="tx1"/>
              </a:solidFill>
            </a:endParaRPr>
          </a:p>
        </p:txBody>
      </p:sp>
      <p:sp>
        <p:nvSpPr>
          <p:cNvPr id="4" name="TextBox 3"/>
          <p:cNvSpPr txBox="1"/>
          <p:nvPr/>
        </p:nvSpPr>
        <p:spPr>
          <a:xfrm>
            <a:off x="3276600" y="2349690"/>
            <a:ext cx="2514600" cy="830997"/>
          </a:xfrm>
          <a:prstGeom prst="rect">
            <a:avLst/>
          </a:prstGeom>
          <a:noFill/>
        </p:spPr>
        <p:txBody>
          <a:bodyPr wrap="square" rtlCol="0">
            <a:spAutoFit/>
          </a:bodyPr>
          <a:lstStyle/>
          <a:p>
            <a:pPr algn="ctr"/>
            <a:r>
              <a:rPr lang="es-ES_tradnl" sz="2400" dirty="0">
                <a:solidFill>
                  <a:schemeClr val="bg1"/>
                </a:solidFill>
              </a:rPr>
              <a:t>SATÍRICO </a:t>
            </a:r>
          </a:p>
          <a:p>
            <a:pPr algn="ctr"/>
            <a:r>
              <a:rPr lang="es-ES_tradnl" sz="2400" dirty="0">
                <a:solidFill>
                  <a:schemeClr val="bg1"/>
                </a:solidFill>
              </a:rPr>
              <a:t>ACUSATORIO</a:t>
            </a:r>
          </a:p>
        </p:txBody>
      </p:sp>
    </p:spTree>
    <p:extLst>
      <p:ext uri="{BB962C8B-B14F-4D97-AF65-F5344CB8AC3E}">
        <p14:creationId xmlns:p14="http://schemas.microsoft.com/office/powerpoint/2010/main" val="839735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125113" cy="924475"/>
          </a:xfrm>
        </p:spPr>
        <p:txBody>
          <a:bodyPr>
            <a:normAutofit fontScale="90000"/>
          </a:bodyPr>
          <a:lstStyle/>
          <a:p>
            <a:r>
              <a:rPr lang="en-US" dirty="0" err="1"/>
              <a:t>Referencia</a:t>
            </a:r>
            <a:r>
              <a:rPr lang="en-US" dirty="0"/>
              <a:t>: “Thais y </a:t>
            </a:r>
            <a:r>
              <a:rPr lang="en-US" dirty="0" err="1"/>
              <a:t>Lucrecia</a:t>
            </a:r>
            <a:r>
              <a:rPr lang="en-US" dirty="0"/>
              <a:t>”</a:t>
            </a:r>
          </a:p>
        </p:txBody>
      </p:sp>
      <p:sp>
        <p:nvSpPr>
          <p:cNvPr id="3" name="TextBox 2"/>
          <p:cNvSpPr txBox="1"/>
          <p:nvPr/>
        </p:nvSpPr>
        <p:spPr>
          <a:xfrm>
            <a:off x="838200" y="1524000"/>
            <a:ext cx="7848600" cy="4524315"/>
          </a:xfrm>
          <a:prstGeom prst="rect">
            <a:avLst/>
          </a:prstGeom>
          <a:noFill/>
        </p:spPr>
        <p:txBody>
          <a:bodyPr wrap="square" rtlCol="0">
            <a:spAutoFit/>
          </a:bodyPr>
          <a:lstStyle/>
          <a:p>
            <a:pPr marL="285750" indent="-285750">
              <a:buFont typeface="Wingdings" pitchFamily="2" charset="2"/>
              <a:buChar char="ü"/>
            </a:pPr>
            <a:r>
              <a:rPr lang="es-ES_tradnl" dirty="0">
                <a:solidFill>
                  <a:schemeClr val="bg1"/>
                </a:solidFill>
              </a:rPr>
              <a:t>Thais y Lucrecia: son dos prototipos de la antigüedad. </a:t>
            </a:r>
          </a:p>
          <a:p>
            <a:pPr marL="285750" indent="-285750">
              <a:buFont typeface="Wingdings" pitchFamily="2" charset="2"/>
              <a:buChar char="ü"/>
            </a:pPr>
            <a:endParaRPr lang="es-ES_tradnl" dirty="0">
              <a:solidFill>
                <a:schemeClr val="bg1"/>
              </a:solidFill>
            </a:endParaRPr>
          </a:p>
          <a:p>
            <a:pPr marL="285750" indent="-285750">
              <a:buFont typeface="Wingdings" pitchFamily="2" charset="2"/>
              <a:buChar char="ü"/>
            </a:pPr>
            <a:r>
              <a:rPr lang="es-ES_tradnl" dirty="0">
                <a:solidFill>
                  <a:schemeClr val="bg1"/>
                </a:solidFill>
              </a:rPr>
              <a:t>Thais era una famosa cortesana de Atenas. Mujer de vida</a:t>
            </a:r>
          </a:p>
          <a:p>
            <a:r>
              <a:rPr lang="es-ES_tradnl" dirty="0">
                <a:solidFill>
                  <a:schemeClr val="bg1"/>
                </a:solidFill>
              </a:rPr>
              <a:t>licenciosa. Fue muy famosa por su belleza, conocida por posar desnuda para Fidias y Apeles. </a:t>
            </a:r>
          </a:p>
          <a:p>
            <a:endParaRPr lang="es-ES_tradnl" dirty="0">
              <a:solidFill>
                <a:schemeClr val="bg1"/>
              </a:solidFill>
            </a:endParaRPr>
          </a:p>
          <a:p>
            <a:pPr marL="285750" indent="-285750">
              <a:buFont typeface="Wingdings" pitchFamily="2" charset="2"/>
              <a:buChar char="ü"/>
            </a:pPr>
            <a:r>
              <a:rPr lang="es-ES_tradnl" dirty="0">
                <a:solidFill>
                  <a:schemeClr val="bg1"/>
                </a:solidFill>
              </a:rPr>
              <a:t>Lucrecia: es un personaje perteneciente a la historia de la</a:t>
            </a:r>
          </a:p>
          <a:p>
            <a:r>
              <a:rPr lang="es-ES_tradnl" dirty="0">
                <a:solidFill>
                  <a:schemeClr val="bg1"/>
                </a:solidFill>
              </a:rPr>
              <a:t>antigua Roma. Tenía fama de mujer hacendosa, honesta y hermosa. Fue violada por </a:t>
            </a:r>
            <a:r>
              <a:rPr lang="es-ES_tradnl" dirty="0" err="1">
                <a:solidFill>
                  <a:schemeClr val="bg1"/>
                </a:solidFill>
              </a:rPr>
              <a:t>Secto</a:t>
            </a:r>
            <a:r>
              <a:rPr lang="es-ES_tradnl" dirty="0">
                <a:solidFill>
                  <a:schemeClr val="bg1"/>
                </a:solidFill>
              </a:rPr>
              <a:t> Tarquino al cual le permitió su estancia cuando su esposo estaba ausente y este señor aprovechó una noche para entrar en su habitación y la violó, haciéndole pensar a ella que era su marido. Cuando Lucrecia se da cuenta a la mañana siguiente, llamo a su padre y su esposo y se clavó un puñal en el pecho, diciendo estas palabras: ‘‘¡Ninguna mujer quedará autorizada con el ejemplo de Lucrecia para sobrevivir a su deshonor!’’</a:t>
            </a:r>
          </a:p>
        </p:txBody>
      </p:sp>
    </p:spTree>
    <p:extLst>
      <p:ext uri="{BB962C8B-B14F-4D97-AF65-F5344CB8AC3E}">
        <p14:creationId xmlns:p14="http://schemas.microsoft.com/office/powerpoint/2010/main" val="179780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lnSpcReduction="10000"/>
          </a:bodyPr>
          <a:lstStyle/>
          <a:p>
            <a:r>
              <a:rPr lang="es-ES_tradnl" sz="2400" dirty="0">
                <a:latin typeface="Comic Sans MS" pitchFamily="66" charset="0"/>
              </a:rPr>
              <a:t>Antes de leer:</a:t>
            </a:r>
          </a:p>
          <a:p>
            <a:pPr>
              <a:buNone/>
            </a:pPr>
            <a:endParaRPr lang="es-ES_tradnl" sz="2400" dirty="0">
              <a:latin typeface="Comic Sans MS" pitchFamily="66" charset="0"/>
            </a:endParaRPr>
          </a:p>
          <a:p>
            <a:pPr>
              <a:buNone/>
            </a:pPr>
            <a:r>
              <a:rPr lang="es-ES_tradnl" sz="2400" dirty="0">
                <a:latin typeface="Comic Sans MS" pitchFamily="66" charset="0"/>
              </a:rPr>
              <a:t>Hoy en día se habla mucho de la falta de respeto que sufren algunas mujeres por parte de los hombres en el ámbito del trabajo. </a:t>
            </a:r>
          </a:p>
          <a:p>
            <a:pPr>
              <a:buNone/>
            </a:pPr>
            <a:endParaRPr lang="es-ES_tradnl" sz="2400" dirty="0">
              <a:latin typeface="Comic Sans MS" pitchFamily="66" charset="0"/>
            </a:endParaRPr>
          </a:p>
          <a:p>
            <a:pPr>
              <a:buNone/>
            </a:pPr>
            <a:r>
              <a:rPr lang="es-ES_tradnl" sz="2400" dirty="0">
                <a:latin typeface="Comic Sans MS" pitchFamily="66" charset="0"/>
              </a:rPr>
              <a:t>¿Crees que es algo nuevo o que siempre ha existido? Explica.</a:t>
            </a:r>
          </a:p>
          <a:p>
            <a:pPr>
              <a:buNone/>
            </a:pPr>
            <a:endParaRPr lang="es-ES_tradnl" sz="2400" dirty="0">
              <a:latin typeface="Comic Sans MS" pitchFamily="66" charset="0"/>
            </a:endParaRPr>
          </a:p>
          <a:p>
            <a:pPr>
              <a:buNone/>
            </a:pPr>
            <a:r>
              <a:rPr lang="es-ES_tradnl" sz="2400" dirty="0">
                <a:latin typeface="Comic Sans MS" pitchFamily="66" charset="0"/>
              </a:rPr>
              <a:t>¿Consideras que hoy en día existe un doble estándar en cuanto a los hombres y las mujeres?  </a:t>
            </a:r>
          </a:p>
          <a:p>
            <a:pPr>
              <a:buNone/>
            </a:pPr>
            <a:endParaRPr lang="es-ES_tradnl" sz="2400" dirty="0">
              <a:latin typeface="Comic Sans MS" pitchFamily="66" charset="0"/>
            </a:endParaRPr>
          </a:p>
          <a:p>
            <a:pPr>
              <a:buNone/>
            </a:pPr>
            <a:r>
              <a:rPr lang="es-ES_tradnl" sz="2400" dirty="0">
                <a:latin typeface="Comic Sans MS" pitchFamily="66" charset="0"/>
              </a:rPr>
              <a:t>¿Cuales son algunos estereotipos que la gente tiene sobre las mujeres y los hombres?</a:t>
            </a:r>
          </a:p>
          <a:p>
            <a:pPr>
              <a:buNone/>
            </a:pPr>
            <a:endParaRPr lang="es-MX" sz="2400" dirty="0">
              <a:latin typeface="Comic Sans MS" pitchFamily="66" charset="0"/>
            </a:endParaRPr>
          </a:p>
        </p:txBody>
      </p:sp>
    </p:spTree>
    <p:extLst>
      <p:ext uri="{BB962C8B-B14F-4D97-AF65-F5344CB8AC3E}">
        <p14:creationId xmlns:p14="http://schemas.microsoft.com/office/powerpoint/2010/main" val="276073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905" y="-152399"/>
            <a:ext cx="7467600" cy="938900"/>
          </a:xfrm>
        </p:spPr>
        <p:txBody>
          <a:bodyPr>
            <a:normAutofit/>
          </a:bodyPr>
          <a:lstStyle/>
          <a:p>
            <a:r>
              <a:rPr lang="en-US" sz="4000" dirty="0" err="1">
                <a:solidFill>
                  <a:schemeClr val="bg1"/>
                </a:solidFill>
              </a:rPr>
              <a:t>Sor</a:t>
            </a:r>
            <a:r>
              <a:rPr lang="en-US" sz="4000" dirty="0">
                <a:solidFill>
                  <a:schemeClr val="bg1"/>
                </a:solidFill>
              </a:rPr>
              <a:t> Juana Inés de la Cruz</a:t>
            </a:r>
          </a:p>
        </p:txBody>
      </p:sp>
      <p:sp>
        <p:nvSpPr>
          <p:cNvPr id="3" name="Subtitle 2"/>
          <p:cNvSpPr>
            <a:spLocks noGrp="1"/>
          </p:cNvSpPr>
          <p:nvPr>
            <p:ph type="subTitle" idx="1"/>
          </p:nvPr>
        </p:nvSpPr>
        <p:spPr>
          <a:xfrm>
            <a:off x="685800" y="800481"/>
            <a:ext cx="7924800" cy="3886200"/>
          </a:xfrm>
        </p:spPr>
        <p:txBody>
          <a:bodyPr>
            <a:normAutofit lnSpcReduction="10000"/>
          </a:bodyPr>
          <a:lstStyle/>
          <a:p>
            <a:pPr marL="342900" indent="-342900">
              <a:buClrTx/>
              <a:buFont typeface="Wingdings" pitchFamily="2" charset="2"/>
              <a:buChar char="v"/>
            </a:pPr>
            <a:r>
              <a:rPr lang="es-ES" dirty="0">
                <a:solidFill>
                  <a:schemeClr val="tx1"/>
                </a:solidFill>
              </a:rPr>
              <a:t>Su nombre era: Juana Inés de Asbaje y Ramírez de Santillana.</a:t>
            </a:r>
          </a:p>
          <a:p>
            <a:pPr marL="342900" indent="-342900">
              <a:buClrTx/>
              <a:buFont typeface="Wingdings" pitchFamily="2" charset="2"/>
              <a:buChar char="v"/>
            </a:pPr>
            <a:r>
              <a:rPr lang="es-ES" dirty="0">
                <a:solidFill>
                  <a:schemeClr val="tx1"/>
                </a:solidFill>
              </a:rPr>
              <a:t>Nació el 12 de noviembre de 1651 en México.</a:t>
            </a:r>
          </a:p>
          <a:p>
            <a:pPr marL="342900" indent="-342900">
              <a:buClrTx/>
              <a:buFont typeface="Wingdings" pitchFamily="2" charset="2"/>
              <a:buChar char="v"/>
            </a:pPr>
            <a:r>
              <a:rPr lang="es-ES" dirty="0">
                <a:solidFill>
                  <a:schemeClr val="tx1"/>
                </a:solidFill>
              </a:rPr>
              <a:t>Fue humanista y una gran poetisa mexicana.</a:t>
            </a:r>
          </a:p>
          <a:p>
            <a:pPr marL="342900" indent="-342900">
              <a:buClrTx/>
              <a:buFont typeface="Wingdings" pitchFamily="2" charset="2"/>
              <a:buChar char="v"/>
            </a:pPr>
            <a:r>
              <a:rPr lang="es-ES" dirty="0">
                <a:solidFill>
                  <a:schemeClr val="tx1"/>
                </a:solidFill>
              </a:rPr>
              <a:t>Se pasó 20 años escribiendo poesías, ensayos, novelas y comedias. </a:t>
            </a:r>
          </a:p>
          <a:p>
            <a:pPr marL="342900" indent="-342900">
              <a:buClrTx/>
              <a:buFont typeface="Wingdings" pitchFamily="2" charset="2"/>
              <a:buChar char="v"/>
            </a:pPr>
            <a:r>
              <a:rPr lang="es-ES" dirty="0">
                <a:solidFill>
                  <a:schemeClr val="tx1"/>
                </a:solidFill>
              </a:rPr>
              <a:t>Primera feminista de América.</a:t>
            </a:r>
          </a:p>
          <a:p>
            <a:pPr marL="342900" indent="-342900">
              <a:buClrTx/>
              <a:buFont typeface="Wingdings" pitchFamily="2" charset="2"/>
              <a:buChar char="v"/>
            </a:pPr>
            <a:r>
              <a:rPr lang="es-ES" dirty="0">
                <a:solidFill>
                  <a:schemeClr val="tx1"/>
                </a:solidFill>
              </a:rPr>
              <a:t>Fue una moja que dedicó toda su vida a cuidar a monjas enfermas y a los estudios.  </a:t>
            </a:r>
          </a:p>
          <a:p>
            <a:pPr marL="342900" indent="-342900">
              <a:buClrTx/>
              <a:buFont typeface="Wingdings" pitchFamily="2" charset="2"/>
              <a:buChar char="v"/>
            </a:pPr>
            <a:r>
              <a:rPr lang="es-ES_tradnl" dirty="0">
                <a:solidFill>
                  <a:schemeClr val="tx1"/>
                </a:solidFill>
              </a:rPr>
              <a:t>Muere el 17 de abril del 1695 por causa de una epidemia, en su ciudad natal.</a:t>
            </a:r>
          </a:p>
          <a:p>
            <a:pPr marL="342900" indent="-342900">
              <a:buClrTx/>
              <a:buFont typeface="Wingdings" pitchFamily="2" charset="2"/>
              <a:buChar char="v"/>
            </a:pPr>
            <a:endParaRPr lang="es-E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4686681"/>
            <a:ext cx="3126374" cy="20821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423000"/>
            <a:ext cx="2590800" cy="2464308"/>
          </a:xfrm>
          <a:prstGeom prst="rect">
            <a:avLst/>
          </a:prstGeom>
        </p:spPr>
      </p:pic>
    </p:spTree>
    <p:extLst>
      <p:ext uri="{BB962C8B-B14F-4D97-AF65-F5344CB8AC3E}">
        <p14:creationId xmlns:p14="http://schemas.microsoft.com/office/powerpoint/2010/main" val="46539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125113" cy="609599"/>
          </a:xfrm>
        </p:spPr>
        <p:txBody>
          <a:bodyPr>
            <a:normAutofit fontScale="90000"/>
          </a:bodyPr>
          <a:lstStyle/>
          <a:p>
            <a:pPr algn="ctr"/>
            <a:r>
              <a:rPr lang="en-US" sz="4000" dirty="0" err="1">
                <a:solidFill>
                  <a:schemeClr val="bg1"/>
                </a:solidFill>
              </a:rPr>
              <a:t>Datos</a:t>
            </a:r>
            <a:r>
              <a:rPr lang="en-US" sz="4000" dirty="0">
                <a:solidFill>
                  <a:schemeClr val="bg1"/>
                </a:solidFill>
              </a:rPr>
              <a:t> </a:t>
            </a:r>
            <a:r>
              <a:rPr lang="en-US" sz="4000" dirty="0" err="1">
                <a:solidFill>
                  <a:schemeClr val="bg1"/>
                </a:solidFill>
              </a:rPr>
              <a:t>sobre</a:t>
            </a:r>
            <a:r>
              <a:rPr lang="en-US" sz="4000" dirty="0">
                <a:solidFill>
                  <a:schemeClr val="bg1"/>
                </a:solidFill>
              </a:rPr>
              <a:t> el </a:t>
            </a:r>
            <a:r>
              <a:rPr lang="en-US" sz="4000" dirty="0" err="1">
                <a:solidFill>
                  <a:schemeClr val="bg1"/>
                </a:solidFill>
              </a:rPr>
              <a:t>poema</a:t>
            </a:r>
            <a:endParaRPr lang="en-US" sz="4000" dirty="0">
              <a:solidFill>
                <a:schemeClr val="bg1"/>
              </a:solidFill>
            </a:endParaRPr>
          </a:p>
        </p:txBody>
      </p:sp>
      <p:sp>
        <p:nvSpPr>
          <p:cNvPr id="3" name="TextBox 2"/>
          <p:cNvSpPr txBox="1"/>
          <p:nvPr/>
        </p:nvSpPr>
        <p:spPr>
          <a:xfrm>
            <a:off x="304800" y="1295400"/>
            <a:ext cx="8610600" cy="5447645"/>
          </a:xfrm>
          <a:prstGeom prst="rect">
            <a:avLst/>
          </a:prstGeom>
          <a:noFill/>
        </p:spPr>
        <p:txBody>
          <a:bodyPr wrap="square" rtlCol="0">
            <a:spAutoFit/>
          </a:bodyPr>
          <a:lstStyle/>
          <a:p>
            <a:pPr marL="285750" indent="-285750">
              <a:buFont typeface="Wingdings" pitchFamily="2" charset="2"/>
              <a:buChar char="ü"/>
            </a:pPr>
            <a:r>
              <a:rPr lang="es-ES_tradnl" dirty="0"/>
              <a:t>Ambiente: Siglo XVII.</a:t>
            </a:r>
          </a:p>
          <a:p>
            <a:pPr marL="285750" indent="-285750">
              <a:buFont typeface="Wingdings" pitchFamily="2" charset="2"/>
              <a:buChar char="ü"/>
            </a:pPr>
            <a:r>
              <a:rPr lang="es-ES_tradnl" dirty="0"/>
              <a:t>Movimiento/Época: Barroco.</a:t>
            </a:r>
          </a:p>
          <a:p>
            <a:pPr marL="285750" indent="-285750">
              <a:buFont typeface="Wingdings" pitchFamily="2" charset="2"/>
              <a:buChar char="ü"/>
            </a:pPr>
            <a:r>
              <a:rPr lang="es-ES_tradnl" dirty="0"/>
              <a:t>Fecha: 1663</a:t>
            </a:r>
          </a:p>
          <a:p>
            <a:pPr marL="285750" indent="-285750">
              <a:buFont typeface="Wingdings" pitchFamily="2" charset="2"/>
              <a:buChar char="ü"/>
            </a:pPr>
            <a:r>
              <a:rPr lang="es-ES_tradnl" dirty="0"/>
              <a:t>La voz poética asume el puesto de juez.</a:t>
            </a:r>
          </a:p>
          <a:p>
            <a:pPr marL="285750" indent="-285750">
              <a:buFont typeface="Wingdings" pitchFamily="2" charset="2"/>
              <a:buChar char="ü"/>
            </a:pPr>
            <a:r>
              <a:rPr lang="es-ES_tradnl" dirty="0"/>
              <a:t>El poema es una: ‘‘Serie de REDONDILLAS’’</a:t>
            </a:r>
          </a:p>
          <a:p>
            <a:pPr marL="285750" indent="-285750">
              <a:buFont typeface="Wingdings" pitchFamily="2" charset="2"/>
              <a:buChar char="ü"/>
            </a:pPr>
            <a:r>
              <a:rPr lang="es-ES_tradnl" dirty="0"/>
              <a:t>Redondilla: Una estrofa de cuatro versos octosílabos, con rima asonante o consonante. La rima es ABBA</a:t>
            </a:r>
          </a:p>
          <a:p>
            <a:pPr marL="285750" indent="-285750">
              <a:buFont typeface="Wingdings" pitchFamily="2" charset="2"/>
              <a:buChar char="ü"/>
            </a:pPr>
            <a:endParaRPr lang="es-ES_tradnl" dirty="0"/>
          </a:p>
          <a:p>
            <a:endParaRPr lang="es-ES_tradnl" dirty="0"/>
          </a:p>
          <a:p>
            <a:pPr marL="285750" indent="-285750">
              <a:buFont typeface="Wingdings" pitchFamily="2" charset="2"/>
              <a:buChar char="ü"/>
            </a:pPr>
            <a:endParaRPr lang="es-ES_tradnl" dirty="0"/>
          </a:p>
          <a:p>
            <a:r>
              <a:rPr lang="es-ES" sz="2400" dirty="0">
                <a:solidFill>
                  <a:srgbClr val="FF0000"/>
                </a:solidFill>
                <a:highlight>
                  <a:srgbClr val="FFFF00"/>
                </a:highlight>
              </a:rPr>
              <a:t>Hombres necios que acusáis</a:t>
            </a:r>
          </a:p>
          <a:p>
            <a:r>
              <a:rPr lang="es-ES" sz="2400" dirty="0">
                <a:solidFill>
                  <a:srgbClr val="FF0000"/>
                </a:solidFill>
                <a:highlight>
                  <a:srgbClr val="FFFF00"/>
                </a:highlight>
              </a:rPr>
              <a:t>a la mujer sin razón,</a:t>
            </a:r>
          </a:p>
          <a:p>
            <a:r>
              <a:rPr lang="es-ES" sz="2400" dirty="0">
                <a:solidFill>
                  <a:srgbClr val="FF0000"/>
                </a:solidFill>
                <a:highlight>
                  <a:srgbClr val="FFFF00"/>
                </a:highlight>
              </a:rPr>
              <a:t>sin ver que sois la ocasión</a:t>
            </a:r>
          </a:p>
          <a:p>
            <a:r>
              <a:rPr lang="es-ES" sz="2400" dirty="0">
                <a:solidFill>
                  <a:srgbClr val="FF0000"/>
                </a:solidFill>
                <a:highlight>
                  <a:srgbClr val="FFFF00"/>
                </a:highlight>
              </a:rPr>
              <a:t>de lo mismo que culpáis:</a:t>
            </a:r>
          </a:p>
          <a:p>
            <a:pPr marL="285750" indent="-285750">
              <a:buFont typeface="Wingdings" pitchFamily="2" charset="2"/>
              <a:buChar char="ü"/>
            </a:pPr>
            <a:endParaRPr lang="es-ES" dirty="0"/>
          </a:p>
          <a:p>
            <a:pPr marL="285750" indent="-285750">
              <a:buFont typeface="Wingdings" pitchFamily="2" charset="2"/>
              <a:buChar char="ü"/>
            </a:pPr>
            <a:endParaRPr lang="es-ES_tradnl" dirty="0"/>
          </a:p>
          <a:p>
            <a:pPr marL="285750" indent="-285750">
              <a:buFont typeface="Wingdings" pitchFamily="2" charset="2"/>
              <a:buChar char="ü"/>
            </a:pPr>
            <a:endParaRPr lang="es-ES_tradnl" dirty="0"/>
          </a:p>
          <a:p>
            <a:pPr marL="285750" indent="-285750">
              <a:buFont typeface="Wingdings" pitchFamily="2" charset="2"/>
              <a:buChar char="ü"/>
            </a:pPr>
            <a:endParaRPr lang="es-ES_tradnl" dirty="0"/>
          </a:p>
        </p:txBody>
      </p:sp>
    </p:spTree>
    <p:extLst>
      <p:ext uri="{BB962C8B-B14F-4D97-AF65-F5344CB8AC3E}">
        <p14:creationId xmlns:p14="http://schemas.microsoft.com/office/powerpoint/2010/main" val="176911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125113" cy="924475"/>
          </a:xfrm>
        </p:spPr>
        <p:txBody>
          <a:bodyPr>
            <a:normAutofit fontScale="90000"/>
          </a:bodyPr>
          <a:lstStyle/>
          <a:p>
            <a:pPr algn="ctr"/>
            <a:r>
              <a:rPr lang="en-US" dirty="0" err="1"/>
              <a:t>Otros</a:t>
            </a:r>
            <a:r>
              <a:rPr lang="en-US" dirty="0"/>
              <a:t> </a:t>
            </a:r>
            <a:r>
              <a:rPr lang="en-US" dirty="0" err="1"/>
              <a:t>datos</a:t>
            </a:r>
            <a:r>
              <a:rPr lang="en-US" dirty="0"/>
              <a:t> </a:t>
            </a:r>
            <a:r>
              <a:rPr lang="en-US" dirty="0" err="1"/>
              <a:t>sobre</a:t>
            </a:r>
            <a:r>
              <a:rPr lang="en-US" dirty="0"/>
              <a:t> la </a:t>
            </a:r>
            <a:r>
              <a:rPr lang="en-US" dirty="0" err="1"/>
              <a:t>poetisa</a:t>
            </a:r>
            <a:endParaRPr lang="en-US" dirty="0"/>
          </a:p>
        </p:txBody>
      </p:sp>
      <p:sp>
        <p:nvSpPr>
          <p:cNvPr id="3" name="TextBox 2"/>
          <p:cNvSpPr txBox="1"/>
          <p:nvPr/>
        </p:nvSpPr>
        <p:spPr>
          <a:xfrm>
            <a:off x="609600" y="1910688"/>
            <a:ext cx="7924800" cy="1631216"/>
          </a:xfrm>
          <a:prstGeom prst="rect">
            <a:avLst/>
          </a:prstGeom>
          <a:noFill/>
        </p:spPr>
        <p:txBody>
          <a:bodyPr wrap="square" rtlCol="0">
            <a:spAutoFit/>
          </a:bodyPr>
          <a:lstStyle/>
          <a:p>
            <a:pPr marL="285750" indent="-285750">
              <a:buFont typeface="Courier New" pitchFamily="49" charset="0"/>
              <a:buChar char="o"/>
            </a:pPr>
            <a:r>
              <a:rPr lang="es-ES_tradnl" sz="2000" dirty="0">
                <a:solidFill>
                  <a:schemeClr val="bg1"/>
                </a:solidFill>
              </a:rPr>
              <a:t>Sor Juana Inés de la Cruz por primera vez en la historia de nuestra literatura habla en nombre propio.</a:t>
            </a:r>
          </a:p>
          <a:p>
            <a:endParaRPr lang="es-ES_tradnl" sz="2000" dirty="0">
              <a:solidFill>
                <a:schemeClr val="bg1"/>
              </a:solidFill>
            </a:endParaRPr>
          </a:p>
          <a:p>
            <a:pPr marL="285750" indent="-285750">
              <a:buFont typeface="Courier New" pitchFamily="49" charset="0"/>
              <a:buChar char="o"/>
            </a:pPr>
            <a:r>
              <a:rPr lang="es-ES_tradnl" sz="2000" dirty="0">
                <a:solidFill>
                  <a:schemeClr val="bg1"/>
                </a:solidFill>
              </a:rPr>
              <a:t>Ésta defiende a su sexo y acusa a los hombres por los vicios que ellos achacan a las mujeres. </a:t>
            </a:r>
          </a:p>
        </p:txBody>
      </p:sp>
    </p:spTree>
    <p:extLst>
      <p:ext uri="{BB962C8B-B14F-4D97-AF65-F5344CB8AC3E}">
        <p14:creationId xmlns:p14="http://schemas.microsoft.com/office/powerpoint/2010/main" val="303648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2" y="228600"/>
            <a:ext cx="3225563" cy="923330"/>
          </a:xfrm>
          <a:prstGeom prst="rect">
            <a:avLst/>
          </a:prstGeom>
          <a:noFill/>
          <a:ln>
            <a:noFill/>
          </a:ln>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POEMA:</a:t>
            </a:r>
          </a:p>
        </p:txBody>
      </p:sp>
      <p:sp>
        <p:nvSpPr>
          <p:cNvPr id="3" name="Rectangle 2"/>
          <p:cNvSpPr/>
          <p:nvPr/>
        </p:nvSpPr>
        <p:spPr>
          <a:xfrm>
            <a:off x="0" y="1151930"/>
            <a:ext cx="4114800"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Hombres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2305156" y="2438400"/>
            <a:ext cx="3257623"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necios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4488702" y="3932661"/>
            <a:ext cx="1960793"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5319001" y="5410200"/>
            <a:ext cx="3754554"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acusáis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6972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609599"/>
          </a:xfrm>
        </p:spPr>
        <p:txBody>
          <a:bodyPr>
            <a:normAutofit fontScale="90000"/>
          </a:bodyPr>
          <a:lstStyle/>
          <a:p>
            <a:pPr algn="ctr"/>
            <a:r>
              <a:rPr lang="en-US" dirty="0"/>
              <a:t>“Hombres </a:t>
            </a:r>
            <a:r>
              <a:rPr lang="en-US" dirty="0" err="1"/>
              <a:t>necios</a:t>
            </a:r>
            <a:r>
              <a:rPr lang="en-US" dirty="0"/>
              <a:t> </a:t>
            </a:r>
            <a:r>
              <a:rPr lang="en-US" dirty="0" err="1"/>
              <a:t>que</a:t>
            </a:r>
            <a:r>
              <a:rPr lang="en-US" dirty="0"/>
              <a:t> </a:t>
            </a:r>
            <a:r>
              <a:rPr lang="en-US" dirty="0" err="1"/>
              <a:t>acusáis</a:t>
            </a:r>
            <a:r>
              <a:rPr lang="en-US" dirty="0"/>
              <a:t>”</a:t>
            </a:r>
          </a:p>
        </p:txBody>
      </p:sp>
      <p:sp>
        <p:nvSpPr>
          <p:cNvPr id="4" name="TextBox 3"/>
          <p:cNvSpPr txBox="1"/>
          <p:nvPr/>
        </p:nvSpPr>
        <p:spPr>
          <a:xfrm>
            <a:off x="228600" y="914400"/>
            <a:ext cx="2971800" cy="5632311"/>
          </a:xfrm>
          <a:prstGeom prst="rect">
            <a:avLst/>
          </a:prstGeom>
          <a:noFill/>
        </p:spPr>
        <p:txBody>
          <a:bodyPr wrap="square" rtlCol="0">
            <a:spAutoFit/>
          </a:bodyPr>
          <a:lstStyle/>
          <a:p>
            <a:r>
              <a:rPr lang="es-ES_tradnl" sz="1200" dirty="0">
                <a:solidFill>
                  <a:schemeClr val="bg1"/>
                </a:solidFill>
              </a:rPr>
              <a:t>Hombres necios que acusáis</a:t>
            </a:r>
          </a:p>
          <a:p>
            <a:r>
              <a:rPr lang="es-ES_tradnl" sz="1200" dirty="0">
                <a:solidFill>
                  <a:schemeClr val="bg1"/>
                </a:solidFill>
              </a:rPr>
              <a:t>a la mujer sin razón,</a:t>
            </a:r>
          </a:p>
          <a:p>
            <a:r>
              <a:rPr lang="es-ES_tradnl" sz="1200" dirty="0">
                <a:solidFill>
                  <a:schemeClr val="bg1"/>
                </a:solidFill>
              </a:rPr>
              <a:t>sin ver que sois la ocasión</a:t>
            </a:r>
          </a:p>
          <a:p>
            <a:r>
              <a:rPr lang="es-ES_tradnl" sz="1200" dirty="0">
                <a:solidFill>
                  <a:schemeClr val="bg1"/>
                </a:solidFill>
              </a:rPr>
              <a:t>de lo mismo que culpáis:</a:t>
            </a:r>
          </a:p>
          <a:p>
            <a:endParaRPr lang="es-ES_tradnl" sz="1200" dirty="0">
              <a:solidFill>
                <a:schemeClr val="bg1"/>
              </a:solidFill>
            </a:endParaRPr>
          </a:p>
          <a:p>
            <a:r>
              <a:rPr lang="es-ES_tradnl" sz="1200" dirty="0">
                <a:solidFill>
                  <a:schemeClr val="bg1"/>
                </a:solidFill>
              </a:rPr>
              <a:t>si con ansia sin igual</a:t>
            </a:r>
          </a:p>
          <a:p>
            <a:r>
              <a:rPr lang="es-ES_tradnl" sz="1200" dirty="0">
                <a:solidFill>
                  <a:schemeClr val="bg1"/>
                </a:solidFill>
              </a:rPr>
              <a:t>solicitáis su desdén,</a:t>
            </a:r>
          </a:p>
          <a:p>
            <a:r>
              <a:rPr lang="es-ES_tradnl" sz="1200" dirty="0">
                <a:solidFill>
                  <a:schemeClr val="bg1"/>
                </a:solidFill>
              </a:rPr>
              <a:t>¿por qué queréis que obren bien</a:t>
            </a:r>
          </a:p>
          <a:p>
            <a:r>
              <a:rPr lang="es-ES_tradnl" sz="1200" dirty="0">
                <a:solidFill>
                  <a:schemeClr val="bg1"/>
                </a:solidFill>
              </a:rPr>
              <a:t>si la incitáis al mal?</a:t>
            </a:r>
          </a:p>
          <a:p>
            <a:endParaRPr lang="es-ES_tradnl" sz="1200" dirty="0">
              <a:solidFill>
                <a:schemeClr val="bg1"/>
              </a:solidFill>
            </a:endParaRPr>
          </a:p>
          <a:p>
            <a:r>
              <a:rPr lang="es-ES_tradnl" sz="1200" dirty="0" err="1">
                <a:solidFill>
                  <a:schemeClr val="bg1"/>
                </a:solidFill>
              </a:rPr>
              <a:t>Cambatís</a:t>
            </a:r>
            <a:r>
              <a:rPr lang="es-ES_tradnl" sz="1200" dirty="0">
                <a:solidFill>
                  <a:schemeClr val="bg1"/>
                </a:solidFill>
              </a:rPr>
              <a:t> su resistencia</a:t>
            </a:r>
          </a:p>
          <a:p>
            <a:r>
              <a:rPr lang="es-ES_tradnl" sz="1200" dirty="0">
                <a:solidFill>
                  <a:schemeClr val="bg1"/>
                </a:solidFill>
              </a:rPr>
              <a:t>y luego, con gravedad,</a:t>
            </a:r>
          </a:p>
          <a:p>
            <a:r>
              <a:rPr lang="es-ES_tradnl" sz="1200" dirty="0">
                <a:solidFill>
                  <a:schemeClr val="bg1"/>
                </a:solidFill>
              </a:rPr>
              <a:t>decís que fue liviandad</a:t>
            </a:r>
          </a:p>
          <a:p>
            <a:r>
              <a:rPr lang="es-ES_tradnl" sz="1200" dirty="0">
                <a:solidFill>
                  <a:schemeClr val="bg1"/>
                </a:solidFill>
              </a:rPr>
              <a:t>lo que hizo la diligencia.</a:t>
            </a:r>
          </a:p>
          <a:p>
            <a:endParaRPr lang="es-ES_tradnl" sz="1200" dirty="0">
              <a:solidFill>
                <a:schemeClr val="bg1"/>
              </a:solidFill>
            </a:endParaRPr>
          </a:p>
          <a:p>
            <a:r>
              <a:rPr lang="es-ES_tradnl" sz="1200" dirty="0">
                <a:solidFill>
                  <a:schemeClr val="bg1"/>
                </a:solidFill>
              </a:rPr>
              <a:t>Parecer quiere el denuedo</a:t>
            </a:r>
          </a:p>
          <a:p>
            <a:r>
              <a:rPr lang="es-ES_tradnl" sz="1200" dirty="0">
                <a:solidFill>
                  <a:schemeClr val="bg1"/>
                </a:solidFill>
              </a:rPr>
              <a:t>de vuestro parecer loco</a:t>
            </a:r>
          </a:p>
          <a:p>
            <a:r>
              <a:rPr lang="es-ES_tradnl" sz="1200" dirty="0">
                <a:solidFill>
                  <a:schemeClr val="bg1"/>
                </a:solidFill>
              </a:rPr>
              <a:t>el niño que pone el coco</a:t>
            </a:r>
          </a:p>
          <a:p>
            <a:r>
              <a:rPr lang="es-ES_tradnl" sz="1200" dirty="0">
                <a:solidFill>
                  <a:schemeClr val="bg1"/>
                </a:solidFill>
              </a:rPr>
              <a:t>y luego le tiene miedo.</a:t>
            </a:r>
          </a:p>
          <a:p>
            <a:endParaRPr lang="es-ES_tradnl" sz="1200" dirty="0">
              <a:solidFill>
                <a:schemeClr val="bg1"/>
              </a:solidFill>
            </a:endParaRPr>
          </a:p>
          <a:p>
            <a:r>
              <a:rPr lang="es-ES_tradnl" sz="1200" dirty="0">
                <a:solidFill>
                  <a:schemeClr val="bg1"/>
                </a:solidFill>
              </a:rPr>
              <a:t>Queréis, con presunción necia,</a:t>
            </a:r>
          </a:p>
          <a:p>
            <a:r>
              <a:rPr lang="es-ES_tradnl" sz="1200" dirty="0">
                <a:solidFill>
                  <a:schemeClr val="bg1"/>
                </a:solidFill>
              </a:rPr>
              <a:t>hallar a la que buscáis,</a:t>
            </a:r>
          </a:p>
          <a:p>
            <a:r>
              <a:rPr lang="es-ES_tradnl" sz="1200" dirty="0">
                <a:solidFill>
                  <a:schemeClr val="bg1"/>
                </a:solidFill>
              </a:rPr>
              <a:t>para pretendida, Thais,</a:t>
            </a:r>
          </a:p>
          <a:p>
            <a:r>
              <a:rPr lang="es-ES_tradnl" sz="1200" dirty="0">
                <a:solidFill>
                  <a:schemeClr val="bg1"/>
                </a:solidFill>
              </a:rPr>
              <a:t>y en la posesión, Lucrecia.</a:t>
            </a:r>
          </a:p>
          <a:p>
            <a:endParaRPr lang="es-ES_tradnl" sz="1200" dirty="0">
              <a:solidFill>
                <a:schemeClr val="bg1"/>
              </a:solidFill>
            </a:endParaRPr>
          </a:p>
          <a:p>
            <a:r>
              <a:rPr lang="es-ES_tradnl" sz="1200" dirty="0">
                <a:solidFill>
                  <a:schemeClr val="bg1"/>
                </a:solidFill>
              </a:rPr>
              <a:t>¿Qué humor puede ser más raro</a:t>
            </a:r>
          </a:p>
          <a:p>
            <a:r>
              <a:rPr lang="es-ES_tradnl" sz="1200" dirty="0">
                <a:solidFill>
                  <a:schemeClr val="bg1"/>
                </a:solidFill>
              </a:rPr>
              <a:t>que el que, falto de consejo,</a:t>
            </a:r>
          </a:p>
          <a:p>
            <a:r>
              <a:rPr lang="es-ES_tradnl" sz="1200" dirty="0">
                <a:solidFill>
                  <a:schemeClr val="bg1"/>
                </a:solidFill>
              </a:rPr>
              <a:t>él mismo empaña el espejo,</a:t>
            </a:r>
          </a:p>
          <a:p>
            <a:r>
              <a:rPr lang="es-ES_tradnl" sz="1200" dirty="0">
                <a:solidFill>
                  <a:schemeClr val="bg1"/>
                </a:solidFill>
              </a:rPr>
              <a:t>y siente que no esté claro?</a:t>
            </a:r>
          </a:p>
          <a:p>
            <a:endParaRPr lang="es-ES_tradnl" sz="1200" dirty="0">
              <a:solidFill>
                <a:schemeClr val="bg1"/>
              </a:solidFill>
            </a:endParaRPr>
          </a:p>
        </p:txBody>
      </p:sp>
      <p:sp>
        <p:nvSpPr>
          <p:cNvPr id="7" name="TextBox 6"/>
          <p:cNvSpPr txBox="1"/>
          <p:nvPr/>
        </p:nvSpPr>
        <p:spPr>
          <a:xfrm>
            <a:off x="3196988" y="955343"/>
            <a:ext cx="3048000" cy="5632311"/>
          </a:xfrm>
          <a:prstGeom prst="rect">
            <a:avLst/>
          </a:prstGeom>
          <a:noFill/>
        </p:spPr>
        <p:txBody>
          <a:bodyPr wrap="square" rtlCol="0">
            <a:spAutoFit/>
          </a:bodyPr>
          <a:lstStyle/>
          <a:p>
            <a:r>
              <a:rPr lang="es-ES_tradnl" sz="1200" dirty="0">
                <a:solidFill>
                  <a:schemeClr val="bg1"/>
                </a:solidFill>
              </a:rPr>
              <a:t>Con el favor y desdén</a:t>
            </a:r>
          </a:p>
          <a:p>
            <a:r>
              <a:rPr lang="es-ES_tradnl" sz="1200" dirty="0">
                <a:solidFill>
                  <a:schemeClr val="bg1"/>
                </a:solidFill>
              </a:rPr>
              <a:t>tenéis condición igual,</a:t>
            </a:r>
          </a:p>
          <a:p>
            <a:r>
              <a:rPr lang="es-ES_tradnl" sz="1200" dirty="0">
                <a:solidFill>
                  <a:schemeClr val="bg1"/>
                </a:solidFill>
              </a:rPr>
              <a:t>quejándoos, si os tratan mal,</a:t>
            </a:r>
          </a:p>
          <a:p>
            <a:r>
              <a:rPr lang="es-ES_tradnl" sz="1200" dirty="0">
                <a:solidFill>
                  <a:schemeClr val="bg1"/>
                </a:solidFill>
              </a:rPr>
              <a:t>burlándoos, si os quieren bien.</a:t>
            </a:r>
          </a:p>
          <a:p>
            <a:endParaRPr lang="es-ES_tradnl" sz="1200" dirty="0">
              <a:solidFill>
                <a:schemeClr val="bg1"/>
              </a:solidFill>
            </a:endParaRPr>
          </a:p>
          <a:p>
            <a:r>
              <a:rPr lang="es-ES_tradnl" sz="1200" dirty="0">
                <a:solidFill>
                  <a:schemeClr val="bg1"/>
                </a:solidFill>
              </a:rPr>
              <a:t>Siempre tan necios andáis</a:t>
            </a:r>
          </a:p>
          <a:p>
            <a:r>
              <a:rPr lang="es-ES_tradnl" sz="1200" dirty="0">
                <a:solidFill>
                  <a:schemeClr val="bg1"/>
                </a:solidFill>
              </a:rPr>
              <a:t>que, con desigual nivel,</a:t>
            </a:r>
          </a:p>
          <a:p>
            <a:r>
              <a:rPr lang="es-ES_tradnl" sz="1200" dirty="0">
                <a:solidFill>
                  <a:schemeClr val="bg1"/>
                </a:solidFill>
              </a:rPr>
              <a:t>a una culpáis por cruel</a:t>
            </a:r>
          </a:p>
          <a:p>
            <a:r>
              <a:rPr lang="es-ES_tradnl" sz="1200" dirty="0">
                <a:solidFill>
                  <a:schemeClr val="bg1"/>
                </a:solidFill>
              </a:rPr>
              <a:t>y a otra por fácil culpáis.</a:t>
            </a:r>
          </a:p>
          <a:p>
            <a:endParaRPr lang="es-ES_tradnl" sz="1200" dirty="0">
              <a:solidFill>
                <a:schemeClr val="bg1"/>
              </a:solidFill>
            </a:endParaRPr>
          </a:p>
          <a:p>
            <a:r>
              <a:rPr lang="es-ES_tradnl" sz="1200" dirty="0">
                <a:solidFill>
                  <a:schemeClr val="bg1"/>
                </a:solidFill>
              </a:rPr>
              <a:t>¿Pues como ha de estar templada</a:t>
            </a:r>
          </a:p>
          <a:p>
            <a:r>
              <a:rPr lang="es-ES_tradnl" sz="1200" dirty="0">
                <a:solidFill>
                  <a:schemeClr val="bg1"/>
                </a:solidFill>
              </a:rPr>
              <a:t>la que vuestro amor pretende,</a:t>
            </a:r>
          </a:p>
          <a:p>
            <a:r>
              <a:rPr lang="es-ES_tradnl" sz="1200" dirty="0">
                <a:solidFill>
                  <a:schemeClr val="bg1"/>
                </a:solidFill>
              </a:rPr>
              <a:t>si la que es ingrata, ofende,</a:t>
            </a:r>
          </a:p>
          <a:p>
            <a:r>
              <a:rPr lang="es-ES_tradnl" sz="1200" dirty="0">
                <a:solidFill>
                  <a:schemeClr val="bg1"/>
                </a:solidFill>
              </a:rPr>
              <a:t>y la que es fácil, enfada?</a:t>
            </a:r>
          </a:p>
          <a:p>
            <a:endParaRPr lang="es-ES_tradnl" sz="1200" dirty="0">
              <a:solidFill>
                <a:schemeClr val="bg1"/>
              </a:solidFill>
            </a:endParaRPr>
          </a:p>
          <a:p>
            <a:r>
              <a:rPr lang="es-ES_tradnl" sz="1200" dirty="0">
                <a:solidFill>
                  <a:schemeClr val="bg1"/>
                </a:solidFill>
              </a:rPr>
              <a:t>Mas, entre el enfado y pena</a:t>
            </a:r>
          </a:p>
          <a:p>
            <a:r>
              <a:rPr lang="es-ES_tradnl" sz="1200" dirty="0">
                <a:solidFill>
                  <a:schemeClr val="bg1"/>
                </a:solidFill>
              </a:rPr>
              <a:t>que vuestro gusto refiere,</a:t>
            </a:r>
          </a:p>
          <a:p>
            <a:r>
              <a:rPr lang="es-ES_tradnl" sz="1200" dirty="0">
                <a:solidFill>
                  <a:schemeClr val="bg1"/>
                </a:solidFill>
              </a:rPr>
              <a:t>bien haya la que no os quiere</a:t>
            </a:r>
          </a:p>
          <a:p>
            <a:r>
              <a:rPr lang="es-ES_tradnl" sz="1200" dirty="0">
                <a:solidFill>
                  <a:schemeClr val="bg1"/>
                </a:solidFill>
              </a:rPr>
              <a:t>y quejaos en hora buena.</a:t>
            </a:r>
          </a:p>
          <a:p>
            <a:endParaRPr lang="es-ES_tradnl" sz="1200" dirty="0">
              <a:solidFill>
                <a:schemeClr val="bg1"/>
              </a:solidFill>
            </a:endParaRPr>
          </a:p>
          <a:p>
            <a:r>
              <a:rPr lang="es-ES_tradnl" sz="1200" dirty="0">
                <a:solidFill>
                  <a:schemeClr val="bg1"/>
                </a:solidFill>
              </a:rPr>
              <a:t>Dan vuestras amantes penas</a:t>
            </a:r>
          </a:p>
          <a:p>
            <a:r>
              <a:rPr lang="es-ES_tradnl" sz="1200" dirty="0">
                <a:solidFill>
                  <a:schemeClr val="bg1"/>
                </a:solidFill>
              </a:rPr>
              <a:t>a sus libertades alas,</a:t>
            </a:r>
          </a:p>
          <a:p>
            <a:r>
              <a:rPr lang="es-ES_tradnl" sz="1200" dirty="0">
                <a:solidFill>
                  <a:schemeClr val="bg1"/>
                </a:solidFill>
              </a:rPr>
              <a:t>y después de hacerlas malas</a:t>
            </a:r>
          </a:p>
          <a:p>
            <a:r>
              <a:rPr lang="es-ES_tradnl" sz="1200" dirty="0">
                <a:solidFill>
                  <a:schemeClr val="bg1"/>
                </a:solidFill>
              </a:rPr>
              <a:t>las queréis hallar muy buenas.</a:t>
            </a:r>
          </a:p>
          <a:p>
            <a:endParaRPr lang="es-ES_tradnl" sz="1200" dirty="0">
              <a:solidFill>
                <a:schemeClr val="bg1"/>
              </a:solidFill>
            </a:endParaRPr>
          </a:p>
          <a:p>
            <a:r>
              <a:rPr lang="es-ES_tradnl" sz="1200" dirty="0">
                <a:solidFill>
                  <a:schemeClr val="bg1"/>
                </a:solidFill>
              </a:rPr>
              <a:t>¿Cuál mayor culpa ha tenido</a:t>
            </a:r>
          </a:p>
          <a:p>
            <a:r>
              <a:rPr lang="es-ES_tradnl" sz="1200" dirty="0">
                <a:solidFill>
                  <a:schemeClr val="bg1"/>
                </a:solidFill>
              </a:rPr>
              <a:t>en una pasión errada:</a:t>
            </a:r>
          </a:p>
          <a:p>
            <a:r>
              <a:rPr lang="es-ES_tradnl" sz="1200" dirty="0">
                <a:solidFill>
                  <a:schemeClr val="bg1"/>
                </a:solidFill>
              </a:rPr>
              <a:t>la que cae de rogada,</a:t>
            </a:r>
          </a:p>
          <a:p>
            <a:r>
              <a:rPr lang="es-ES_tradnl" sz="1200" dirty="0">
                <a:solidFill>
                  <a:schemeClr val="bg1"/>
                </a:solidFill>
              </a:rPr>
              <a:t>o el que ruega de caído?</a:t>
            </a:r>
          </a:p>
        </p:txBody>
      </p:sp>
      <p:sp>
        <p:nvSpPr>
          <p:cNvPr id="8" name="TextBox 7"/>
          <p:cNvSpPr txBox="1"/>
          <p:nvPr/>
        </p:nvSpPr>
        <p:spPr>
          <a:xfrm>
            <a:off x="6143767" y="1676400"/>
            <a:ext cx="2743200" cy="3600986"/>
          </a:xfrm>
          <a:prstGeom prst="rect">
            <a:avLst/>
          </a:prstGeom>
          <a:noFill/>
        </p:spPr>
        <p:txBody>
          <a:bodyPr wrap="square" rtlCol="0">
            <a:spAutoFit/>
          </a:bodyPr>
          <a:lstStyle/>
          <a:p>
            <a:r>
              <a:rPr lang="es-ES_tradnl" sz="1200" dirty="0">
                <a:solidFill>
                  <a:schemeClr val="bg1"/>
                </a:solidFill>
              </a:rPr>
              <a:t>¿O cuál es más de culpar,</a:t>
            </a:r>
          </a:p>
          <a:p>
            <a:r>
              <a:rPr lang="es-ES_tradnl" sz="1200" dirty="0">
                <a:solidFill>
                  <a:schemeClr val="bg1"/>
                </a:solidFill>
              </a:rPr>
              <a:t>aunque cualquiera mal haga:</a:t>
            </a:r>
          </a:p>
          <a:p>
            <a:r>
              <a:rPr lang="es-ES_tradnl" sz="1200" dirty="0">
                <a:solidFill>
                  <a:schemeClr val="bg1"/>
                </a:solidFill>
              </a:rPr>
              <a:t>la que peca por la paga,</a:t>
            </a:r>
          </a:p>
          <a:p>
            <a:r>
              <a:rPr lang="es-ES_tradnl" sz="1200" dirty="0">
                <a:solidFill>
                  <a:schemeClr val="bg1"/>
                </a:solidFill>
              </a:rPr>
              <a:t>o el que paga por pecar?</a:t>
            </a:r>
          </a:p>
          <a:p>
            <a:endParaRPr lang="es-ES_tradnl" sz="1200" dirty="0">
              <a:solidFill>
                <a:schemeClr val="bg1"/>
              </a:solidFill>
            </a:endParaRPr>
          </a:p>
          <a:p>
            <a:r>
              <a:rPr lang="es-ES_tradnl" sz="1200" dirty="0">
                <a:solidFill>
                  <a:schemeClr val="bg1"/>
                </a:solidFill>
              </a:rPr>
              <a:t>Pues ¿para qué os espantáis</a:t>
            </a:r>
          </a:p>
          <a:p>
            <a:r>
              <a:rPr lang="es-ES_tradnl" sz="1200" dirty="0">
                <a:solidFill>
                  <a:schemeClr val="bg1"/>
                </a:solidFill>
              </a:rPr>
              <a:t>de la culpa que tenéis?</a:t>
            </a:r>
          </a:p>
          <a:p>
            <a:r>
              <a:rPr lang="es-ES_tradnl" sz="1200" dirty="0">
                <a:solidFill>
                  <a:schemeClr val="bg1"/>
                </a:solidFill>
              </a:rPr>
              <a:t>Queredlas cual las hacéis</a:t>
            </a:r>
          </a:p>
          <a:p>
            <a:r>
              <a:rPr lang="es-ES_tradnl" sz="1200" dirty="0">
                <a:solidFill>
                  <a:schemeClr val="bg1"/>
                </a:solidFill>
              </a:rPr>
              <a:t>o hacedlas cual las buscáis.</a:t>
            </a:r>
          </a:p>
          <a:p>
            <a:endParaRPr lang="es-ES_tradnl" sz="1200" dirty="0">
              <a:solidFill>
                <a:schemeClr val="bg1"/>
              </a:solidFill>
            </a:endParaRPr>
          </a:p>
          <a:p>
            <a:r>
              <a:rPr lang="es-ES_tradnl" sz="1200" dirty="0">
                <a:solidFill>
                  <a:schemeClr val="bg1"/>
                </a:solidFill>
              </a:rPr>
              <a:t>Dejad de solicitar,</a:t>
            </a:r>
          </a:p>
          <a:p>
            <a:r>
              <a:rPr lang="es-ES_tradnl" sz="1200" dirty="0">
                <a:solidFill>
                  <a:schemeClr val="bg1"/>
                </a:solidFill>
              </a:rPr>
              <a:t>y después, con más razón,</a:t>
            </a:r>
          </a:p>
          <a:p>
            <a:r>
              <a:rPr lang="es-ES_tradnl" sz="1200" dirty="0">
                <a:solidFill>
                  <a:schemeClr val="bg1"/>
                </a:solidFill>
              </a:rPr>
              <a:t>acusaréis la afición</a:t>
            </a:r>
          </a:p>
          <a:p>
            <a:r>
              <a:rPr lang="es-ES_tradnl" sz="1200" dirty="0">
                <a:solidFill>
                  <a:schemeClr val="bg1"/>
                </a:solidFill>
              </a:rPr>
              <a:t>de la que os fuere a rogar.</a:t>
            </a:r>
          </a:p>
          <a:p>
            <a:endParaRPr lang="es-ES_tradnl" sz="1200" dirty="0">
              <a:solidFill>
                <a:schemeClr val="bg1"/>
              </a:solidFill>
            </a:endParaRPr>
          </a:p>
          <a:p>
            <a:r>
              <a:rPr lang="es-ES_tradnl" sz="1200" dirty="0">
                <a:solidFill>
                  <a:schemeClr val="bg1"/>
                </a:solidFill>
              </a:rPr>
              <a:t>Bien con muchas armas fundo</a:t>
            </a:r>
          </a:p>
          <a:p>
            <a:r>
              <a:rPr lang="es-ES_tradnl" sz="1200" dirty="0">
                <a:solidFill>
                  <a:schemeClr val="bg1"/>
                </a:solidFill>
              </a:rPr>
              <a:t>que lidia vuestra arrogancia,</a:t>
            </a:r>
          </a:p>
          <a:p>
            <a:r>
              <a:rPr lang="es-ES_tradnl" sz="1200" dirty="0">
                <a:solidFill>
                  <a:schemeClr val="bg1"/>
                </a:solidFill>
              </a:rPr>
              <a:t>pues en promesa e instancia</a:t>
            </a:r>
          </a:p>
          <a:p>
            <a:r>
              <a:rPr lang="es-ES_tradnl" sz="1200" dirty="0">
                <a:solidFill>
                  <a:schemeClr val="bg1"/>
                </a:solidFill>
              </a:rPr>
              <a:t>juntáis diablo, carne y mundo.</a:t>
            </a:r>
            <a:endParaRPr lang="es-ES_tradnl" sz="1200" dirty="0"/>
          </a:p>
        </p:txBody>
      </p:sp>
    </p:spTree>
    <p:extLst>
      <p:ext uri="{BB962C8B-B14F-4D97-AF65-F5344CB8AC3E}">
        <p14:creationId xmlns:p14="http://schemas.microsoft.com/office/powerpoint/2010/main" val="4168448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s-ES" dirty="0"/>
              <a:t>Siempre tan necios andáis</a:t>
            </a:r>
          </a:p>
          <a:p>
            <a:pPr marL="0" indent="0">
              <a:buNone/>
            </a:pPr>
            <a:r>
              <a:rPr lang="es-ES" dirty="0"/>
              <a:t>que, con desigual nivel,</a:t>
            </a:r>
          </a:p>
          <a:p>
            <a:pPr marL="0" indent="0">
              <a:buNone/>
            </a:pPr>
            <a:r>
              <a:rPr lang="es-ES" dirty="0"/>
              <a:t>a una culpáis por cruel</a:t>
            </a:r>
          </a:p>
          <a:p>
            <a:pPr marL="0" indent="0">
              <a:buNone/>
            </a:pPr>
            <a:r>
              <a:rPr lang="es-ES" dirty="0"/>
              <a:t>y a otra por fácil culpáis.</a:t>
            </a:r>
          </a:p>
          <a:p>
            <a:pPr marL="0" indent="0">
              <a:buNone/>
            </a:pPr>
            <a:endParaRPr lang="es-ES" dirty="0"/>
          </a:p>
          <a:p>
            <a:pPr marL="0" indent="0">
              <a:buNone/>
            </a:pPr>
            <a:r>
              <a:rPr lang="es-ES" dirty="0"/>
              <a:t>¿O cuál es más de culpar,</a:t>
            </a:r>
          </a:p>
          <a:p>
            <a:pPr marL="0" indent="0">
              <a:buNone/>
            </a:pPr>
            <a:r>
              <a:rPr lang="es-ES" dirty="0"/>
              <a:t>aunque cualquiera mal haga:</a:t>
            </a:r>
          </a:p>
          <a:p>
            <a:pPr marL="0" indent="0">
              <a:buNone/>
            </a:pPr>
            <a:r>
              <a:rPr lang="es-ES" dirty="0"/>
              <a:t>la que peca por la paga,</a:t>
            </a:r>
          </a:p>
          <a:p>
            <a:pPr marL="0" indent="0">
              <a:buNone/>
            </a:pPr>
            <a:r>
              <a:rPr lang="es-ES"/>
              <a:t>o el que paga por pecar?</a:t>
            </a:r>
          </a:p>
          <a:p>
            <a:pPr marL="0" indent="0">
              <a:buNone/>
            </a:pPr>
            <a:endParaRPr lang="es-E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131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6625532" cy="1862048"/>
          </a:xfrm>
          <a:prstGeom prst="rect">
            <a:avLst/>
          </a:prstGeom>
          <a:noFill/>
        </p:spPr>
        <p:txBody>
          <a:bodyPr wrap="none" lIns="91440" tIns="45720" rIns="91440" bIns="45720">
            <a:spAutoFit/>
          </a:bodyPr>
          <a:lstStyle/>
          <a:p>
            <a:pPr algn="ctr"/>
            <a:r>
              <a:rPr lang="en-US" sz="115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Análisis</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ectangle 3"/>
          <p:cNvSpPr/>
          <p:nvPr/>
        </p:nvSpPr>
        <p:spPr>
          <a:xfrm>
            <a:off x="4768937" y="2590800"/>
            <a:ext cx="2698175" cy="1862048"/>
          </a:xfrm>
          <a:prstGeom prst="rect">
            <a:avLst/>
          </a:prstGeom>
          <a:noFill/>
        </p:spPr>
        <p:txBody>
          <a:bodyPr wrap="none" lIns="91440" tIns="45720" rIns="91440" bIns="45720">
            <a:spAutoFit/>
          </a:bodyPr>
          <a:lstStyle/>
          <a:p>
            <a:pPr algn="ctr"/>
            <a:r>
              <a:rPr lang="en-US" sz="115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del</a:t>
            </a:r>
            <a:endParaRPr lang="en-US" sz="1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3241274" y="4628866"/>
            <a:ext cx="5753499" cy="1862048"/>
          </a:xfrm>
          <a:prstGeom prst="rect">
            <a:avLst/>
          </a:prstGeom>
          <a:noFill/>
        </p:spPr>
        <p:txBody>
          <a:bodyPr wrap="none" lIns="91440" tIns="45720" rIns="91440" bIns="45720">
            <a:spAutoFit/>
          </a:bodyPr>
          <a:lstStyle/>
          <a:p>
            <a:pPr algn="ctr"/>
            <a:r>
              <a:rPr lang="en-US" sz="11500" b="1" cap="none" spc="0"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poema</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94241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1945</TotalTime>
  <Words>1110</Words>
  <Application>Microsoft Office PowerPoint</Application>
  <PresentationFormat>On-screen Show (4:3)</PresentationFormat>
  <Paragraphs>164</Paragraphs>
  <Slides>14</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Arial</vt:lpstr>
      <vt:lpstr>Calibri</vt:lpstr>
      <vt:lpstr>Century Gothic</vt:lpstr>
      <vt:lpstr>Comic Sans MS</vt:lpstr>
      <vt:lpstr>Courier New</vt:lpstr>
      <vt:lpstr>Franklin Gothic Book</vt:lpstr>
      <vt:lpstr>Perpetua</vt:lpstr>
      <vt:lpstr>Verdana</vt:lpstr>
      <vt:lpstr>Wingdings</vt:lpstr>
      <vt:lpstr>Wingdings 2</vt:lpstr>
      <vt:lpstr>Wingdings 3</vt:lpstr>
      <vt:lpstr>Ion</vt:lpstr>
      <vt:lpstr>Equity</vt:lpstr>
      <vt:lpstr>“Hombres necios que acusáis”</vt:lpstr>
      <vt:lpstr>PowerPoint Presentation</vt:lpstr>
      <vt:lpstr>Sor Juana Inés de la Cruz</vt:lpstr>
      <vt:lpstr>Datos sobre el poema</vt:lpstr>
      <vt:lpstr>Otros datos sobre la poetisa</vt:lpstr>
      <vt:lpstr>PowerPoint Presentation</vt:lpstr>
      <vt:lpstr>“Hombres necios que acusáis”</vt:lpstr>
      <vt:lpstr>PowerPoint Presentation</vt:lpstr>
      <vt:lpstr>PowerPoint Presentation</vt:lpstr>
      <vt:lpstr>Resumen del poema</vt:lpstr>
      <vt:lpstr>“El Barroco”</vt:lpstr>
      <vt:lpstr>Tema</vt:lpstr>
      <vt:lpstr>Tono</vt:lpstr>
      <vt:lpstr>Referencia: “Thais y Lucrecia”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Solii&amp;Rauly</dc:creator>
  <cp:lastModifiedBy>Francisco Ormazabal-Orta</cp:lastModifiedBy>
  <cp:revision>52</cp:revision>
  <dcterms:created xsi:type="dcterms:W3CDTF">2013-03-28T21:22:03Z</dcterms:created>
  <dcterms:modified xsi:type="dcterms:W3CDTF">2019-10-22T18:19:34Z</dcterms:modified>
</cp:coreProperties>
</file>